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45" r:id="rId2"/>
    <p:sldId id="293" r:id="rId3"/>
    <p:sldId id="294" r:id="rId4"/>
    <p:sldId id="464" r:id="rId5"/>
    <p:sldId id="444" r:id="rId6"/>
    <p:sldId id="466" r:id="rId7"/>
    <p:sldId id="463" r:id="rId8"/>
    <p:sldId id="465" r:id="rId9"/>
    <p:sldId id="457" r:id="rId10"/>
    <p:sldId id="424" r:id="rId11"/>
    <p:sldId id="296" r:id="rId12"/>
    <p:sldId id="469" r:id="rId13"/>
    <p:sldId id="468" r:id="rId14"/>
    <p:sldId id="461" r:id="rId15"/>
    <p:sldId id="351" r:id="rId16"/>
    <p:sldId id="460" r:id="rId17"/>
    <p:sldId id="467" r:id="rId18"/>
    <p:sldId id="344" r:id="rId19"/>
    <p:sldId id="34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41254"/>
    <p:restoredTop sz="71248"/>
  </p:normalViewPr>
  <p:slideViewPr>
    <p:cSldViewPr snapToGrid="0" snapToObjects="1">
      <p:cViewPr>
        <p:scale>
          <a:sx n="78" d="100"/>
          <a:sy n="78" d="100"/>
        </p:scale>
        <p:origin x="1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E8B12-C50A-4340-BEC2-96CEED447AE6}" type="datetimeFigureOut">
              <a:rPr lang="en-US" smtClean="0"/>
              <a:t>6/1/17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A471B-BA46-4240-97D6-17635EF38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72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CA28B0-4C0E-4F1B-9419-B7973E98DA1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dirty="0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09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D7DCD-6C58-2F4E-B2EA-B472ACA2E5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71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6/2/17 10:41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172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A471B-BA46-4240-97D6-17635EF38F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7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docs.microsoft.com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</a:t>
            </a:r>
            <a:r>
              <a:rPr lang="en-US" dirty="0" err="1" smtClean="0"/>
              <a:t>powershell</a:t>
            </a:r>
            <a:r>
              <a:rPr lang="en-US" dirty="0" smtClean="0"/>
              <a:t>/azure/</a:t>
            </a:r>
            <a:r>
              <a:rPr lang="en-US" dirty="0" err="1" smtClean="0"/>
              <a:t>install-azurerm-ps?view</a:t>
            </a:r>
            <a:r>
              <a:rPr lang="en-US" dirty="0" smtClean="0"/>
              <a:t>=azurermps-4.0.0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A471B-BA46-4240-97D6-17635EF38F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89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22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A471B-BA46-4240-97D6-17635EF38F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06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D7DCD-6C58-2F4E-B2EA-B472ACA2E5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00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D61B-87F0-A248-996B-C02C09AD60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1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Subliminal </a:t>
            </a:r>
            <a:r>
              <a:rPr lang="en-US" dirty="0" smtClean="0">
                <a:sym typeface="Wingdings"/>
              </a:rPr>
              <a:t> </a:t>
            </a:r>
            <a:r>
              <a:rPr lang="en-US" dirty="0" smtClean="0"/>
              <a:t>… 0.25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0B2DC-A877-45E8-B394-DCA5FA59405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03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A471B-BA46-4240-97D6-17635EF38F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11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D7DCD-6C58-2F4E-B2EA-B472ACA2E5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09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K1</a:t>
            </a:r>
            <a:r>
              <a:rPr lang="en-US" baseline="0" dirty="0" smtClean="0"/>
              <a:t> – all the resources</a:t>
            </a:r>
          </a:p>
          <a:p>
            <a:endParaRPr lang="en-US" baseline="0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portal.azure.com</a:t>
            </a:r>
            <a:r>
              <a:rPr lang="en-US" dirty="0" smtClean="0"/>
              <a:t>/#create/</a:t>
            </a:r>
            <a:r>
              <a:rPr lang="en-US" dirty="0" err="1" smtClean="0"/>
              <a:t>Microsoft.Template</a:t>
            </a:r>
            <a:r>
              <a:rPr lang="en-US" dirty="0" smtClean="0"/>
              <a:t>/</a:t>
            </a:r>
            <a:r>
              <a:rPr lang="en-US" dirty="0" err="1" smtClean="0"/>
              <a:t>uri</a:t>
            </a:r>
            <a:r>
              <a:rPr lang="en-US" dirty="0" smtClean="0"/>
              <a:t>/https%3A%2F%2Fraw.githubusercontent.com%2FAzure%2Fazure-quickstart-templates%2Fmaster%2F201-1-vm-loadbalancer-2-nics%2Fazuredeploy.json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A471B-BA46-4240-97D6-17635EF38F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57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6/2/17 9:56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09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K1</a:t>
            </a:r>
            <a:r>
              <a:rPr lang="en-US" baseline="0" dirty="0" smtClean="0"/>
              <a:t> – all the resources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Pets rule - prefer cattle</a:t>
            </a:r>
          </a:p>
          <a:p>
            <a:endParaRPr lang="en-US" baseline="0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portal.azure.com</a:t>
            </a:r>
            <a:r>
              <a:rPr lang="en-US" dirty="0" smtClean="0"/>
              <a:t>/#create/</a:t>
            </a:r>
            <a:r>
              <a:rPr lang="en-US" dirty="0" err="1" smtClean="0"/>
              <a:t>Microsoft.Template</a:t>
            </a:r>
            <a:r>
              <a:rPr lang="en-US" dirty="0" smtClean="0"/>
              <a:t>/</a:t>
            </a:r>
            <a:r>
              <a:rPr lang="en-US" dirty="0" err="1" smtClean="0"/>
              <a:t>uri</a:t>
            </a:r>
            <a:r>
              <a:rPr lang="en-US" dirty="0" smtClean="0"/>
              <a:t>/https%3A%2F%2Fraw.githubusercontent.com%2FAzure%2Fazure-quickstart-templates%2Fmaster%2F201-1-vm-loadbalancer-2-nics%2Fazuredeploy.json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A471B-BA46-4240-97D6-17635EF38F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16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K1</a:t>
            </a:r>
            <a:r>
              <a:rPr lang="en-US" baseline="0" dirty="0" smtClean="0"/>
              <a:t> – all the resources</a:t>
            </a:r>
          </a:p>
          <a:p>
            <a:endParaRPr lang="en-US" baseline="0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portal.azure.com</a:t>
            </a:r>
            <a:r>
              <a:rPr lang="en-US" dirty="0" smtClean="0"/>
              <a:t>/#create/</a:t>
            </a:r>
            <a:r>
              <a:rPr lang="en-US" dirty="0" err="1" smtClean="0"/>
              <a:t>Microsoft.Template</a:t>
            </a:r>
            <a:r>
              <a:rPr lang="en-US" dirty="0" smtClean="0"/>
              <a:t>/</a:t>
            </a:r>
            <a:r>
              <a:rPr lang="en-US" dirty="0" err="1" smtClean="0"/>
              <a:t>uri</a:t>
            </a:r>
            <a:r>
              <a:rPr lang="en-US" dirty="0" smtClean="0"/>
              <a:t>/https%3A%2F%2Fraw.githubusercontent.com%2FAzure%2Fazure-quickstart-templates%2Fmaster%2F201-1-vm-loadbalancer-2-nics%2Fazuredeploy.json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A471B-BA46-4240-97D6-17635EF38F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95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docs.microsoft.com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</a:t>
            </a:r>
            <a:r>
              <a:rPr lang="en-US" dirty="0" err="1" smtClean="0"/>
              <a:t>powershell</a:t>
            </a:r>
            <a:r>
              <a:rPr lang="en-US" dirty="0" smtClean="0"/>
              <a:t>/azure/</a:t>
            </a:r>
            <a:r>
              <a:rPr lang="en-US" dirty="0" err="1" smtClean="0"/>
              <a:t>install-azurerm-ps?view</a:t>
            </a:r>
            <a:r>
              <a:rPr lang="en-US" dirty="0" smtClean="0"/>
              <a:t>=azurermps-4.0.0</a:t>
            </a:r>
          </a:p>
          <a:p>
            <a:endParaRPr lang="en-US" dirty="0" smtClean="0"/>
          </a:p>
          <a:p>
            <a:r>
              <a:rPr lang="en-US" dirty="0" smtClean="0"/>
              <a:t>Also supports a Uri</a:t>
            </a:r>
            <a:r>
              <a:rPr lang="en-US" baseline="0" dirty="0" smtClean="0"/>
              <a:t> for template file, which could then reference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or other cloud storage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A471B-BA46-4240-97D6-17635EF38F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D7DCD-6C58-2F4E-B2EA-B472ACA2E5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2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47F2-371A-5F47-83D1-5C4E498CEA8F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050E7-9B3A-6C4B-9324-8EC2C3AA6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76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47F2-371A-5F47-83D1-5C4E498CEA8F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050E7-9B3A-6C4B-9324-8EC2C3AA6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5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47F2-371A-5F47-83D1-5C4E498CEA8F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050E7-9B3A-6C4B-9324-8EC2C3AA6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97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embossed_backgroun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219" y="455414"/>
            <a:ext cx="11013281" cy="5957014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>
            <a:spLocks noGrp="1"/>
          </p:cNvSpPr>
          <p:nvPr>
            <p:ph type="pic" sz="quarter" idx="13"/>
          </p:nvPr>
        </p:nvSpPr>
        <p:spPr>
          <a:xfrm>
            <a:off x="6536531" y="3536156"/>
            <a:ext cx="4762500" cy="267890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pic" sz="quarter" idx="14"/>
          </p:nvPr>
        </p:nvSpPr>
        <p:spPr>
          <a:xfrm>
            <a:off x="6536531" y="678656"/>
            <a:ext cx="4762500" cy="267890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pic" sz="half" idx="15"/>
          </p:nvPr>
        </p:nvSpPr>
        <p:spPr>
          <a:xfrm>
            <a:off x="892969" y="705445"/>
            <a:ext cx="5464969" cy="5491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171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00158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47F2-371A-5F47-83D1-5C4E498CEA8F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050E7-9B3A-6C4B-9324-8EC2C3AA6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00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47F2-371A-5F47-83D1-5C4E498CEA8F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050E7-9B3A-6C4B-9324-8EC2C3AA6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51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47F2-371A-5F47-83D1-5C4E498CEA8F}" type="datetimeFigureOut">
              <a:rPr lang="en-US" smtClean="0"/>
              <a:t>6/1/17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050E7-9B3A-6C4B-9324-8EC2C3AA6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26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47F2-371A-5F47-83D1-5C4E498CEA8F}" type="datetimeFigureOut">
              <a:rPr lang="en-US" smtClean="0"/>
              <a:t>6/1/17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050E7-9B3A-6C4B-9324-8EC2C3AA6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74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47F2-371A-5F47-83D1-5C4E498CEA8F}" type="datetimeFigureOut">
              <a:rPr lang="en-US" smtClean="0"/>
              <a:t>6/1/17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050E7-9B3A-6C4B-9324-8EC2C3AA6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71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47F2-371A-5F47-83D1-5C4E498CEA8F}" type="datetimeFigureOut">
              <a:rPr lang="en-US" smtClean="0"/>
              <a:t>6/1/17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050E7-9B3A-6C4B-9324-8EC2C3AA6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2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47F2-371A-5F47-83D1-5C4E498CEA8F}" type="datetimeFigureOut">
              <a:rPr lang="en-US" smtClean="0"/>
              <a:t>6/1/17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050E7-9B3A-6C4B-9324-8EC2C3AA6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34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47F2-371A-5F47-83D1-5C4E498CEA8F}" type="datetimeFigureOut">
              <a:rPr lang="en-US" smtClean="0"/>
              <a:t>6/1/17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050E7-9B3A-6C4B-9324-8EC2C3AA6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29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D47F2-371A-5F47-83D1-5C4E498CEA8F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050E7-9B3A-6C4B-9324-8EC2C3AA6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1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quickstart-templates" TargetMode="External"/><Relationship Id="rId4" Type="http://schemas.openxmlformats.org/officeDocument/2006/relationships/hyperlink" Target="https://github.com/Azure/azure-quickstart-templates/tree/master/201-1-vm-loadbalancer-2-nic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4" Type="http://schemas.openxmlformats.org/officeDocument/2006/relationships/hyperlink" Target="https://docs.microsoft.com/en-us/azure/templates/" TargetMode="External"/><Relationship Id="rId5" Type="http://schemas.openxmlformats.org/officeDocument/2006/relationships/hyperlink" Target="https://docs.microsoft.com/en-us/azure/azure-resource-manager/resource-group-template-functions" TargetMode="External"/><Relationship Id="rId6" Type="http://schemas.openxmlformats.org/officeDocument/2006/relationships/hyperlink" Target="https://github.com/Azure/azure-quickstart-templates/tree/master/201-1-vm-loadbalancer-2-nic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icrosoft.com/blog/2015/11/17/enterprise-security-for-our-mobile-first-cloud-first-world/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microsoft.com/en-us/powershell/module/azurerm.resources/new-azurermresourcegroupdeployment?view=azurermps-4.0.0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rot="1562121">
            <a:off x="8727508" y="4066306"/>
            <a:ext cx="2924180" cy="2134099"/>
            <a:chOff x="1311612" y="1734732"/>
            <a:chExt cx="7003387" cy="4567426"/>
          </a:xfrm>
        </p:grpSpPr>
        <p:sp>
          <p:nvSpPr>
            <p:cNvPr id="9" name="Rounded Rectangle 8"/>
            <p:cNvSpPr/>
            <p:nvPr/>
          </p:nvSpPr>
          <p:spPr>
            <a:xfrm>
              <a:off x="1311612" y="1734732"/>
              <a:ext cx="7003387" cy="4567426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99019" y="1888244"/>
              <a:ext cx="4428578" cy="15155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HELLO</a:t>
              </a:r>
            </a:p>
            <a:p>
              <a:pPr algn="ctr"/>
              <a:r>
                <a:rPr lang="en-US" sz="2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my name is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16107" y="3561698"/>
              <a:ext cx="6394396" cy="243596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79726" y="3641759"/>
              <a:ext cx="5785410" cy="23054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  <a:latin typeface="Script MT Bold" pitchFamily="66" charset="0"/>
                </a:rPr>
                <a:t>Bill </a:t>
              </a:r>
              <a:br>
                <a:rPr lang="en-US" sz="3200" dirty="0">
                  <a:solidFill>
                    <a:schemeClr val="tx2"/>
                  </a:solidFill>
                  <a:latin typeface="Script MT Bold" pitchFamily="66" charset="0"/>
                </a:rPr>
              </a:br>
              <a:r>
                <a:rPr lang="en-US" sz="3200" dirty="0">
                  <a:solidFill>
                    <a:schemeClr val="tx2"/>
                  </a:solidFill>
                  <a:latin typeface="Script MT Bold" pitchFamily="66" charset="0"/>
                </a:rPr>
                <a:t>Wilder</a:t>
              </a:r>
            </a:p>
          </p:txBody>
        </p:sp>
      </p:grpSp>
      <p:sp>
        <p:nvSpPr>
          <p:cNvPr id="14" name="Rectangle 8"/>
          <p:cNvSpPr txBox="1">
            <a:spLocks noChangeArrowheads="1"/>
          </p:cNvSpPr>
          <p:nvPr/>
        </p:nvSpPr>
        <p:spPr>
          <a:xfrm>
            <a:off x="4156758" y="3589294"/>
            <a:ext cx="3871162" cy="1746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defRPr/>
            </a:pPr>
            <a:endParaRPr lang="en-US" b="1" dirty="0"/>
          </a:p>
        </p:txBody>
      </p:sp>
      <p:sp>
        <p:nvSpPr>
          <p:cNvPr id="25" name="Rectangle 8"/>
          <p:cNvSpPr txBox="1">
            <a:spLocks noChangeArrowheads="1"/>
          </p:cNvSpPr>
          <p:nvPr/>
        </p:nvSpPr>
        <p:spPr>
          <a:xfrm>
            <a:off x="2320439" y="4437581"/>
            <a:ext cx="7543801" cy="2172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defRPr/>
            </a:pPr>
            <a:r>
              <a:rPr lang="en-US" sz="2400" b="1" dirty="0" smtClean="0"/>
              <a:t>PowerShell in Action</a:t>
            </a:r>
          </a:p>
          <a:p>
            <a:pPr marL="342900" indent="-342900">
              <a:lnSpc>
                <a:spcPct val="90000"/>
              </a:lnSpc>
              <a:defRPr/>
            </a:pPr>
            <a:r>
              <a:rPr lang="en-US" sz="2400" b="1" dirty="0" smtClean="0"/>
              <a:t>Fri 02-June-2017</a:t>
            </a:r>
            <a:br>
              <a:rPr lang="en-US" sz="2400" b="1" dirty="0" smtClean="0"/>
            </a:br>
            <a:r>
              <a:rPr lang="de-DE" sz="1600" b="1" dirty="0" smtClean="0"/>
              <a:t>10:10 AM – Adams – Part I</a:t>
            </a:r>
          </a:p>
          <a:p>
            <a:pPr marL="342900" indent="-342900">
              <a:lnSpc>
                <a:spcPct val="90000"/>
              </a:lnSpc>
              <a:defRPr/>
            </a:pPr>
            <a:r>
              <a:rPr lang="de-DE" sz="1600" b="1" dirty="0" smtClean="0"/>
              <a:t>10:50 AM – Washington – Part II</a:t>
            </a:r>
            <a:endParaRPr lang="de-DE" sz="1600" b="1" dirty="0"/>
          </a:p>
          <a:p>
            <a:pPr marL="342900" indent="-342900">
              <a:lnSpc>
                <a:spcPct val="90000"/>
              </a:lnSpc>
              <a:defRPr/>
            </a:pPr>
            <a:r>
              <a:rPr lang="en-US" sz="2400" b="1" dirty="0" smtClean="0">
                <a:solidFill>
                  <a:srgbClr val="0070C0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Bill Wilder, CTO, Finomial Corporation</a:t>
            </a:r>
            <a:endParaRPr lang="en-US" sz="2400" b="1" dirty="0">
              <a:solidFill>
                <a:srgbClr val="0070C0"/>
              </a:solidFill>
              <a:latin typeface="Copperplate Gothic Bold" charset="0"/>
              <a:ea typeface="Copperplate Gothic Bold" charset="0"/>
              <a:cs typeface="Copperplate Gothic 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61255" y="1640785"/>
            <a:ext cx="96621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/>
              <a:t>When NOT to Use PowerShell</a:t>
            </a:r>
            <a:r>
              <a:rPr lang="en-US" sz="6000" dirty="0"/>
              <a:t> 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for Managing Azure Resources</a:t>
            </a:r>
          </a:p>
          <a:p>
            <a:pPr algn="ctr"/>
            <a:r>
              <a:rPr lang="en-US" sz="6000" dirty="0" smtClean="0"/>
              <a:t>Parts </a:t>
            </a:r>
            <a:r>
              <a:rPr lang="en-US" sz="6000" dirty="0" smtClean="0"/>
              <a:t>I </a:t>
            </a:r>
            <a:r>
              <a:rPr lang="en-US" sz="6000" dirty="0" smtClean="0"/>
              <a:t>&amp; </a:t>
            </a:r>
            <a:r>
              <a:rPr lang="en-US" sz="6000" dirty="0" smtClean="0"/>
              <a:t>II</a:t>
            </a:r>
            <a:endParaRPr lang="en-US" sz="6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99" y="3589294"/>
            <a:ext cx="3910080" cy="223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40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7690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ADVANCED (or at least more detailed </a:t>
            </a:r>
            <a:r>
              <a:rPr lang="en-US" sz="3200" dirty="0" smtClean="0">
                <a:sym typeface="Wingdings"/>
              </a:rPr>
              <a:t>)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21635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Template JSON File 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2006" y="1690688"/>
            <a:ext cx="10781794" cy="4892992"/>
          </a:xfrm>
        </p:spPr>
        <p:txBody>
          <a:bodyPr/>
          <a:lstStyle/>
          <a:p>
            <a:r>
              <a:rPr lang="en-US" dirty="0"/>
              <a:t>{</a:t>
            </a:r>
          </a:p>
          <a:p>
            <a:r>
              <a:rPr lang="en-US" dirty="0"/>
              <a:t>  "$schema": </a:t>
            </a:r>
            <a:r>
              <a:rPr lang="en-US" dirty="0" smtClean="0"/>
              <a:t>"..."</a:t>
            </a:r>
            <a:endParaRPr lang="en-US" dirty="0"/>
          </a:p>
          <a:p>
            <a:r>
              <a:rPr lang="en-US" dirty="0"/>
              <a:t>  "</a:t>
            </a:r>
            <a:r>
              <a:rPr lang="en-US" dirty="0" err="1"/>
              <a:t>contentVersion</a:t>
            </a:r>
            <a:r>
              <a:rPr lang="en-US" dirty="0"/>
              <a:t>": </a:t>
            </a:r>
            <a:r>
              <a:rPr lang="en-US" dirty="0" smtClean="0"/>
              <a:t>"...",</a:t>
            </a:r>
            <a:endParaRPr lang="en-US" dirty="0"/>
          </a:p>
          <a:p>
            <a:r>
              <a:rPr lang="en-US" dirty="0"/>
              <a:t>  "parameters": </a:t>
            </a:r>
            <a:r>
              <a:rPr lang="en-US" dirty="0" smtClean="0"/>
              <a:t>{...},</a:t>
            </a:r>
            <a:endParaRPr lang="en-US" dirty="0"/>
          </a:p>
          <a:p>
            <a:r>
              <a:rPr lang="en-US" dirty="0"/>
              <a:t>  "variables": </a:t>
            </a:r>
            <a:r>
              <a:rPr lang="en-US" dirty="0" smtClean="0"/>
              <a:t>{...},</a:t>
            </a:r>
            <a:endParaRPr lang="en-US" dirty="0"/>
          </a:p>
          <a:p>
            <a:r>
              <a:rPr lang="en-US" dirty="0"/>
              <a:t>  "resources": </a:t>
            </a:r>
            <a:r>
              <a:rPr lang="en-US" dirty="0" smtClean="0"/>
              <a:t>[...],</a:t>
            </a:r>
            <a:endParaRPr lang="en-US" dirty="0"/>
          </a:p>
          <a:p>
            <a:r>
              <a:rPr lang="en-US" dirty="0"/>
              <a:t>  "outputs": </a:t>
            </a:r>
            <a:r>
              <a:rPr lang="en-US" dirty="0" smtClean="0"/>
              <a:t>{...}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23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Template Community Gallery on </a:t>
            </a:r>
            <a:r>
              <a:rPr lang="en-US" dirty="0" err="1"/>
              <a:t>G</a:t>
            </a:r>
            <a:r>
              <a:rPr lang="en-US" dirty="0" err="1" smtClean="0"/>
              <a:t>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Lucida Console" charset="0"/>
                <a:ea typeface="Lucida Console" charset="0"/>
                <a:cs typeface="Lucida Console" charset="0"/>
                <a:hlinkClick r:id="rId3"/>
              </a:rPr>
              <a:t>https://</a:t>
            </a:r>
            <a:r>
              <a:rPr lang="en-US" sz="3600" dirty="0" smtClean="0">
                <a:latin typeface="Lucida Console" charset="0"/>
                <a:ea typeface="Lucida Console" charset="0"/>
                <a:cs typeface="Lucida Console" charset="0"/>
                <a:hlinkClick r:id="rId3"/>
              </a:rPr>
              <a:t>github.com/Azure/azure-quickstart-templates</a:t>
            </a:r>
            <a:r>
              <a:rPr lang="en-US" sz="36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endParaRPr lang="en-US" sz="36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Lucida Console" charset="0"/>
                <a:ea typeface="Lucida Console" charset="0"/>
                <a:cs typeface="Lucida Console" charset="0"/>
                <a:hlinkClick r:id="rId4"/>
              </a:rPr>
              <a:t>https://</a:t>
            </a:r>
            <a:r>
              <a:rPr lang="en-US" sz="3600" dirty="0" smtClean="0">
                <a:latin typeface="Lucida Console" charset="0"/>
                <a:ea typeface="Lucida Console" charset="0"/>
                <a:cs typeface="Lucida Console" charset="0"/>
                <a:hlinkClick r:id="rId4"/>
              </a:rPr>
              <a:t>github.com/Azure/azure-quickstart-templates/tree/master/201-1-vm-loadbalancer-2-nics</a:t>
            </a:r>
            <a:r>
              <a:rPr lang="en-US" sz="36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endParaRPr lang="en-US" sz="3600" dirty="0" smtClean="0"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61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&amp; Docs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VS </a:t>
            </a:r>
            <a:r>
              <a:rPr lang="en-US" sz="3600" dirty="0"/>
              <a:t>Code </a:t>
            </a:r>
            <a:r>
              <a:rPr lang="en-US" sz="3600" dirty="0" smtClean="0"/>
              <a:t>editor</a:t>
            </a:r>
            <a:endParaRPr lang="en-US" sz="3600" dirty="0"/>
          </a:p>
          <a:p>
            <a:pPr lvl="1"/>
            <a:r>
              <a:rPr lang="en-US" sz="3200" u="sng" dirty="0" smtClean="0">
                <a:hlinkClick r:id="rId3"/>
              </a:rPr>
              <a:t>https</a:t>
            </a:r>
            <a:r>
              <a:rPr lang="en-US" sz="3200" u="sng" dirty="0">
                <a:hlinkClick r:id="rId3"/>
              </a:rPr>
              <a:t>://code.visualstudio.com</a:t>
            </a:r>
            <a:r>
              <a:rPr lang="en-US" sz="3200" u="sng" dirty="0" smtClean="0">
                <a:hlinkClick r:id="rId3"/>
              </a:rPr>
              <a:t>/</a:t>
            </a:r>
            <a:endParaRPr lang="en-US" sz="3200" dirty="0"/>
          </a:p>
          <a:p>
            <a:pPr lvl="1"/>
            <a:r>
              <a:rPr lang="en-US" sz="3200" dirty="0" err="1" smtClean="0"/>
              <a:t>ext</a:t>
            </a:r>
            <a:r>
              <a:rPr lang="en-US" sz="3200" dirty="0" smtClean="0"/>
              <a:t> </a:t>
            </a:r>
            <a:r>
              <a:rPr lang="en-US" sz="3200" dirty="0"/>
              <a:t>install </a:t>
            </a:r>
            <a:r>
              <a:rPr lang="en-US" sz="3200" dirty="0" err="1" smtClean="0"/>
              <a:t>msazurermtools.azurerm</a:t>
            </a:r>
            <a:r>
              <a:rPr lang="en-US" sz="3200" dirty="0" smtClean="0"/>
              <a:t>-</a:t>
            </a:r>
            <a:r>
              <a:rPr lang="en-US" sz="3200" dirty="0" err="1" smtClean="0"/>
              <a:t>vscode</a:t>
            </a:r>
            <a:r>
              <a:rPr lang="en-US" sz="3200" dirty="0" smtClean="0"/>
              <a:t>-tools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Documentation</a:t>
            </a:r>
            <a:endParaRPr lang="en-US" sz="3600" dirty="0" smtClean="0">
              <a:hlinkClick r:id="rId4"/>
            </a:endParaRPr>
          </a:p>
          <a:p>
            <a:pPr lvl="1"/>
            <a:r>
              <a:rPr lang="en-US" sz="3200" dirty="0" smtClean="0">
                <a:hlinkClick r:id="rId4"/>
              </a:rPr>
              <a:t>https</a:t>
            </a:r>
            <a:r>
              <a:rPr lang="en-US" sz="3200" dirty="0">
                <a:hlinkClick r:id="rId4"/>
              </a:rPr>
              <a:t>://docs.microsoft.com/en-us/azure/templates</a:t>
            </a:r>
            <a:r>
              <a:rPr lang="en-US" sz="3200" dirty="0" smtClean="0">
                <a:hlinkClick r:id="rId4"/>
              </a:rPr>
              <a:t>/</a:t>
            </a:r>
            <a:endParaRPr lang="en-US" sz="3200" dirty="0" smtClean="0"/>
          </a:p>
          <a:p>
            <a:pPr lvl="1"/>
            <a:r>
              <a:rPr lang="en-US" sz="3200" dirty="0">
                <a:hlinkClick r:id="rId5"/>
              </a:rPr>
              <a:t>https://</a:t>
            </a:r>
            <a:r>
              <a:rPr lang="en-US" sz="3200" dirty="0" smtClean="0">
                <a:hlinkClick r:id="rId5"/>
              </a:rPr>
              <a:t>docs.microsoft.com/en-us/azure/azure-resource-manager/resource-group-template-functions</a:t>
            </a: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Templates</a:t>
            </a:r>
          </a:p>
          <a:p>
            <a:pPr lvl="1"/>
            <a:r>
              <a:rPr lang="en-US" sz="3200" dirty="0">
                <a:hlinkClick r:id="rId6"/>
              </a:rPr>
              <a:t>https://</a:t>
            </a:r>
            <a:r>
              <a:rPr lang="en-US" sz="3200" dirty="0" smtClean="0">
                <a:hlinkClick r:id="rId6"/>
              </a:rPr>
              <a:t>github.com/Azure/azure-quickstart-templates/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74928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 Code – installing ARM Tools extension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codingoutloud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0" y="6572955"/>
            <a:ext cx="8150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200" dirty="0">
                <a:hlinkClick r:id="rId3"/>
              </a:rPr>
              <a:t>http://blogs.microsoft.com/blog/2015/11/17/enterprise-security-for-our-mobile-first-cloud-first-world/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0688"/>
            <a:ext cx="9912350" cy="63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7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000" b="1" dirty="0" smtClean="0"/>
              <a:t>New</a:t>
            </a:r>
            <a:r>
              <a:rPr lang="en-US" sz="4000" dirty="0" smtClean="0"/>
              <a:t>-</a:t>
            </a:r>
            <a:r>
              <a:rPr lang="en-US" sz="4000" dirty="0" err="1" smtClean="0"/>
              <a:t>AzureRmResourceGroupDeployment</a:t>
            </a:r>
            <a:r>
              <a:rPr lang="en-US" sz="4000" dirty="0" smtClean="0"/>
              <a:t> </a:t>
            </a:r>
          </a:p>
          <a:p>
            <a:r>
              <a:rPr lang="en-US" sz="4000" b="1" dirty="0" smtClean="0"/>
              <a:t>Test</a:t>
            </a:r>
            <a:r>
              <a:rPr lang="en-US" sz="4000" dirty="0" smtClean="0"/>
              <a:t>-</a:t>
            </a:r>
            <a:r>
              <a:rPr lang="en-US" sz="4000" dirty="0" err="1" smtClean="0"/>
              <a:t>AzureRmResourceGroupDeployment</a:t>
            </a:r>
            <a:r>
              <a:rPr lang="en-US" sz="4000" dirty="0" smtClean="0"/>
              <a:t> </a:t>
            </a:r>
            <a:endParaRPr lang="en-US" sz="4000" dirty="0"/>
          </a:p>
          <a:p>
            <a:pPr marL="0" indent="0">
              <a:buNone/>
            </a:pPr>
            <a:endParaRPr lang="en-US" sz="4000" dirty="0" smtClean="0"/>
          </a:p>
          <a:p>
            <a:r>
              <a:rPr lang="en-US" sz="4000" b="1" dirty="0" smtClean="0"/>
              <a:t>-</a:t>
            </a:r>
            <a:r>
              <a:rPr lang="en-US" sz="4000" b="1" dirty="0"/>
              <a:t>Debug </a:t>
            </a:r>
            <a:endParaRPr lang="en-US" sz="4000" b="1" dirty="0" smtClean="0"/>
          </a:p>
          <a:p>
            <a:r>
              <a:rPr lang="en-US" sz="4000" b="1" dirty="0" smtClean="0"/>
              <a:t>-</a:t>
            </a:r>
            <a:r>
              <a:rPr lang="en-US" sz="4000" b="1" dirty="0" err="1" smtClean="0"/>
              <a:t>DeploymentDebugLogLevel</a:t>
            </a:r>
            <a:r>
              <a:rPr lang="en-US" sz="4000" b="1" dirty="0"/>
              <a:t> (All, </a:t>
            </a:r>
            <a:r>
              <a:rPr lang="en-US" sz="4000" b="1" dirty="0" err="1"/>
              <a:t>ResponseContent</a:t>
            </a:r>
            <a:r>
              <a:rPr lang="en-US" sz="4000" b="1" dirty="0"/>
              <a:t>)</a:t>
            </a:r>
            <a:endParaRPr lang="en-US" sz="4000" b="1" dirty="0" smtClean="0"/>
          </a:p>
          <a:p>
            <a:pPr lvl="2"/>
            <a:r>
              <a:rPr lang="en-US" sz="3200" b="1" dirty="0">
                <a:hlinkClick r:id="rId3"/>
              </a:rPr>
              <a:t>https://</a:t>
            </a:r>
            <a:r>
              <a:rPr lang="en-US" sz="3200" b="1" dirty="0" smtClean="0">
                <a:hlinkClick r:id="rId3"/>
              </a:rPr>
              <a:t>docs.microsoft.com/en-us/powershell/module/azurerm.resources/new-azurermresourcegroupdeployment?view=azurermps-4.0.0</a:t>
            </a:r>
            <a:r>
              <a:rPr lang="en-US" sz="3200" b="1" dirty="0" smtClean="0"/>
              <a:t>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6902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85976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091" y="4399185"/>
            <a:ext cx="3878083" cy="19098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1821" y="22857"/>
            <a:ext cx="8229600" cy="2188164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 smtClean="0"/>
              <a:t>Questions?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07206" y="4066158"/>
            <a:ext cx="7310929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 dirty="0">
                <a:latin typeface="Calibri" pitchFamily="34" charset="0"/>
              </a:rPr>
              <a:t>Bill Wilder</a:t>
            </a:r>
            <a:br>
              <a:rPr lang="en-US" sz="2800" b="1" dirty="0">
                <a:latin typeface="Calibri" pitchFamily="34" charset="0"/>
              </a:rPr>
            </a:br>
            <a:r>
              <a:rPr lang="en-US" sz="2800" dirty="0">
                <a:latin typeface="Calibri" pitchFamily="34" charset="0"/>
              </a:rPr>
              <a:t>@</a:t>
            </a:r>
            <a:r>
              <a:rPr lang="en-US" sz="2800" dirty="0" err="1">
                <a:latin typeface="Calibri" pitchFamily="34" charset="0"/>
              </a:rPr>
              <a:t>codingoutloud</a:t>
            </a:r>
            <a:endParaRPr lang="en-US" sz="2800" b="1" dirty="0">
              <a:latin typeface="Calibri" pitchFamily="34" charset="0"/>
            </a:endParaRPr>
          </a:p>
          <a:p>
            <a:pPr eaLnBrk="1" hangingPunct="1"/>
            <a:r>
              <a:rPr lang="en-US" sz="2800" dirty="0">
                <a:latin typeface="Calibri" pitchFamily="34" charset="0"/>
              </a:rPr>
              <a:t>codingoutloud@gmail.com</a:t>
            </a:r>
          </a:p>
          <a:p>
            <a:pPr eaLnBrk="1" hangingPunct="1"/>
            <a:r>
              <a:rPr lang="en-US" sz="3600" b="1" dirty="0">
                <a:latin typeface="Calibri" pitchFamily="34" charset="0"/>
              </a:rPr>
              <a:t>blog.codingoutloud.com</a:t>
            </a:r>
          </a:p>
          <a:p>
            <a:pPr eaLnBrk="1" hangingPunct="1"/>
            <a:r>
              <a:rPr lang="en-US" sz="2800" dirty="0">
                <a:latin typeface="Calibri" pitchFamily="34" charset="0"/>
              </a:rPr>
              <a:t>linkedin.com/in/</a:t>
            </a:r>
            <a:r>
              <a:rPr lang="en-US" sz="2800" dirty="0" err="1">
                <a:latin typeface="Calibri" pitchFamily="34" charset="0"/>
              </a:rPr>
              <a:t>billwilder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2" name="Rectangle 8"/>
          <p:cNvSpPr txBox="1">
            <a:spLocks noChangeArrowheads="1"/>
          </p:cNvSpPr>
          <p:nvPr/>
        </p:nvSpPr>
        <p:spPr>
          <a:xfrm>
            <a:off x="2362201" y="3792871"/>
            <a:ext cx="7543801" cy="1158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  <a:defRPr/>
            </a:pPr>
            <a:endParaRPr lang="en-US" sz="2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426720" y="5408527"/>
            <a:ext cx="5161991" cy="560526"/>
          </a:xfrm>
          <a:prstGeom prst="round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2183706">
            <a:off x="5145639" y="4239654"/>
            <a:ext cx="608990" cy="1217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66509" y="2325258"/>
            <a:ext cx="3349445" cy="212365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Find this slide deck here</a:t>
            </a:r>
          </a:p>
        </p:txBody>
      </p:sp>
      <p:sp>
        <p:nvSpPr>
          <p:cNvPr id="15" name="Down Arrow 14"/>
          <p:cNvSpPr/>
          <p:nvPr/>
        </p:nvSpPr>
        <p:spPr>
          <a:xfrm rot="2183706">
            <a:off x="9574856" y="3999194"/>
            <a:ext cx="608990" cy="147183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736686" y="2211021"/>
            <a:ext cx="3349445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See you at Boston Azure</a:t>
            </a:r>
          </a:p>
          <a:p>
            <a:pPr algn="ctr"/>
            <a:r>
              <a:rPr lang="en-US" sz="2800" b="1" dirty="0" err="1"/>
              <a:t>bostonazure.org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719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655" y="-2941136"/>
            <a:ext cx="9439345" cy="12637801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" y="-4224925"/>
            <a:ext cx="11616944" cy="155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06033"/>
      </p:ext>
    </p:extLst>
  </p:cSld>
  <p:clrMapOvr>
    <a:masterClrMapping/>
  </p:clrMapOvr>
  <p:transition advClick="0" advTm="25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7038" y="632133"/>
            <a:ext cx="3810001" cy="500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48805" y="4084110"/>
            <a:ext cx="2508980" cy="1240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62902" y="1582784"/>
            <a:ext cx="1680786" cy="267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15163" y="632133"/>
            <a:ext cx="2412579" cy="2434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1885" y="632133"/>
            <a:ext cx="1133938" cy="1128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2167" y="3879643"/>
            <a:ext cx="4238927" cy="182728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6087232" y="3249930"/>
            <a:ext cx="538236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6214232" y="3376930"/>
            <a:ext cx="538236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  <p:sp>
        <p:nvSpPr>
          <p:cNvPr id="165" name="Shape 165"/>
          <p:cNvSpPr/>
          <p:nvPr/>
        </p:nvSpPr>
        <p:spPr>
          <a:xfrm rot="14100000">
            <a:off x="10298775" y="5402592"/>
            <a:ext cx="733873" cy="568507"/>
          </a:xfrm>
          <a:prstGeom prst="rightArrow">
            <a:avLst>
              <a:gd name="adj1" fmla="val 32000"/>
              <a:gd name="adj2" fmla="val 82616"/>
            </a:avLst>
          </a:prstGeom>
          <a:solidFill>
            <a:schemeClr val="accent3"/>
          </a:solidFill>
          <a:ln w="10160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432173" y="1867768"/>
            <a:ext cx="733873" cy="568507"/>
          </a:xfrm>
          <a:prstGeom prst="rightArrow">
            <a:avLst>
              <a:gd name="adj1" fmla="val 32000"/>
              <a:gd name="adj2" fmla="val 82616"/>
            </a:avLst>
          </a:prstGeom>
          <a:solidFill>
            <a:schemeClr val="accent3"/>
          </a:solidFill>
          <a:ln w="10160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806777" y="1977454"/>
            <a:ext cx="509756" cy="349135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 </a:t>
            </a:r>
            <a:r>
              <a:rPr dirty="0" err="1" smtClean="0"/>
              <a:t>cto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168" name="Shape 168"/>
          <p:cNvSpPr/>
          <p:nvPr/>
        </p:nvSpPr>
        <p:spPr>
          <a:xfrm>
            <a:off x="10462628" y="6001964"/>
            <a:ext cx="926729" cy="349135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 f</a:t>
            </a:r>
            <a:r>
              <a:rPr dirty="0" smtClean="0"/>
              <a:t>ounde</a:t>
            </a:r>
            <a:r>
              <a:rPr lang="en-US" dirty="0" smtClean="0"/>
              <a:t>r </a:t>
            </a:r>
            <a:endParaRPr dirty="0"/>
          </a:p>
        </p:txBody>
      </p:sp>
      <p:sp>
        <p:nvSpPr>
          <p:cNvPr id="169" name="Shape 169"/>
          <p:cNvSpPr/>
          <p:nvPr/>
        </p:nvSpPr>
        <p:spPr>
          <a:xfrm rot="18900000">
            <a:off x="6521739" y="5516892"/>
            <a:ext cx="733872" cy="568507"/>
          </a:xfrm>
          <a:prstGeom prst="rightArrow">
            <a:avLst>
              <a:gd name="adj1" fmla="val 32000"/>
              <a:gd name="adj2" fmla="val 82616"/>
            </a:avLst>
          </a:prstGeom>
          <a:solidFill>
            <a:schemeClr val="accent3"/>
          </a:solidFill>
          <a:ln w="10160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5843859" y="6001964"/>
            <a:ext cx="870431" cy="349135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/>
              <a:t> a</a:t>
            </a:r>
            <a:r>
              <a:rPr dirty="0" smtClean="0"/>
              <a:t>uthor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171" name="Shape 171"/>
          <p:cNvSpPr/>
          <p:nvPr/>
        </p:nvSpPr>
        <p:spPr>
          <a:xfrm rot="7200000">
            <a:off x="10368159" y="928324"/>
            <a:ext cx="733872" cy="568507"/>
          </a:xfrm>
          <a:prstGeom prst="rightArrow">
            <a:avLst>
              <a:gd name="adj1" fmla="val 32000"/>
              <a:gd name="adj2" fmla="val 82616"/>
            </a:avLst>
          </a:prstGeom>
          <a:solidFill>
            <a:schemeClr val="accent3"/>
          </a:solidFill>
          <a:ln w="10160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9972436" y="617164"/>
            <a:ext cx="1449051" cy="349135"/>
          </a:xfrm>
          <a:prstGeom prst="rect">
            <a:avLst/>
          </a:prstGeom>
          <a:solidFill>
            <a:schemeClr val="accent3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 7x recipient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37253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will </a:t>
            </a:r>
            <a:r>
              <a:rPr lang="en-US" dirty="0" smtClean="0"/>
              <a:t>this talk </a:t>
            </a:r>
            <a:r>
              <a:rPr lang="en-US" dirty="0" smtClean="0"/>
              <a:t>answer?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5542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600" b="1" dirty="0" smtClean="0"/>
              <a:t>PART I -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Key concepts: </a:t>
            </a:r>
            <a:r>
              <a:rPr lang="en-US" sz="3600" b="1" dirty="0" smtClean="0"/>
              <a:t>What </a:t>
            </a:r>
            <a:r>
              <a:rPr lang="en-US" sz="3600" dirty="0" smtClean="0"/>
              <a:t>are ARM templates</a:t>
            </a:r>
            <a:endParaRPr lang="en-US" sz="3600" dirty="0"/>
          </a:p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Why </a:t>
            </a:r>
            <a:r>
              <a:rPr lang="en-US" sz="3600" dirty="0"/>
              <a:t>ARM templates matters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See </a:t>
            </a:r>
            <a:r>
              <a:rPr lang="en-US" sz="3600" b="1" dirty="0" smtClean="0"/>
              <a:t>what they are and where</a:t>
            </a:r>
            <a:r>
              <a:rPr lang="en-US" sz="3600" dirty="0" smtClean="0"/>
              <a:t> they are used in Azure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Invoke</a:t>
            </a:r>
            <a:r>
              <a:rPr lang="en-US" sz="3600" dirty="0"/>
              <a:t> ARM templates from </a:t>
            </a:r>
            <a:r>
              <a:rPr lang="en-US" sz="3600" b="1" dirty="0"/>
              <a:t>PowerShell</a:t>
            </a: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Review</a:t>
            </a:r>
            <a:r>
              <a:rPr lang="en-US" sz="3600" dirty="0"/>
              <a:t> gallery resources for </a:t>
            </a:r>
            <a:r>
              <a:rPr lang="en-US" sz="3600" dirty="0" smtClean="0"/>
              <a:t>templates (maybe)</a:t>
            </a:r>
          </a:p>
          <a:p>
            <a:pPr marL="514350" indent="-514350">
              <a:buFont typeface="+mj-lt"/>
              <a:buAutoNum type="arabicPeriod"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b="1" dirty="0"/>
              <a:t>PART </a:t>
            </a:r>
            <a:r>
              <a:rPr lang="en-US" sz="3600" b="1" dirty="0" smtClean="0"/>
              <a:t>II – ADVANCED @ 10:50</a:t>
            </a: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b="1" dirty="0" smtClean="0"/>
              <a:t>Review</a:t>
            </a:r>
            <a:r>
              <a:rPr lang="en-US" sz="3600" dirty="0" smtClean="0"/>
              <a:t> structure of a JSON template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 smtClean="0"/>
              <a:t>Review</a:t>
            </a:r>
            <a:r>
              <a:rPr lang="en-US" sz="3600" dirty="0" smtClean="0"/>
              <a:t> documentation</a:t>
            </a:r>
            <a:endParaRPr lang="en-US" sz="3600" b="1" dirty="0"/>
          </a:p>
          <a:p>
            <a:pPr marL="514350" indent="-514350">
              <a:buFont typeface="+mj-lt"/>
              <a:buAutoNum type="arabicPeriod"/>
            </a:pPr>
            <a:r>
              <a:rPr lang="en-US" sz="3600" b="1" dirty="0" smtClean="0"/>
              <a:t>Create</a:t>
            </a:r>
            <a:r>
              <a:rPr lang="en-US" sz="3600" dirty="0" smtClean="0"/>
              <a:t> a template / </a:t>
            </a:r>
            <a:r>
              <a:rPr lang="en-US" sz="2500" b="1" dirty="0" err="1">
                <a:latin typeface="Consolas" charset="0"/>
                <a:ea typeface="Consolas" charset="0"/>
                <a:cs typeface="Consolas" charset="0"/>
              </a:rPr>
              <a:t>azuredeploy.json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.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&amp; </a:t>
            </a:r>
            <a:r>
              <a:rPr lang="en-US" sz="2500" b="1" dirty="0" err="1" smtClean="0">
                <a:latin typeface="Consolas" charset="0"/>
                <a:ea typeface="Consolas" charset="0"/>
                <a:cs typeface="Consolas" charset="0"/>
              </a:rPr>
              <a:t>azuredeploy.parameters.json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Demo </a:t>
            </a:r>
            <a:r>
              <a:rPr lang="en-US" sz="3600" dirty="0"/>
              <a:t>some </a:t>
            </a:r>
            <a:r>
              <a:rPr lang="en-US" sz="3600" b="1" dirty="0"/>
              <a:t>tools</a:t>
            </a:r>
            <a:r>
              <a:rPr lang="en-US" sz="3600" dirty="0"/>
              <a:t> for editing/modifying them</a:t>
            </a: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Invoke</a:t>
            </a:r>
            <a:r>
              <a:rPr lang="en-US" sz="3600" dirty="0"/>
              <a:t> ARM templates from </a:t>
            </a:r>
            <a:r>
              <a:rPr lang="en-US" sz="3600" b="1" dirty="0" smtClean="0"/>
              <a:t>PowerShell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760" y="470854"/>
            <a:ext cx="2439668" cy="24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3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OVERVIEW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4558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</a:t>
            </a:r>
            <a:r>
              <a:rPr lang="en-US" dirty="0" smtClean="0"/>
              <a:t>Concepts: What are </a:t>
            </a:r>
            <a:r>
              <a:rPr lang="en-US" dirty="0" smtClean="0"/>
              <a:t>ARM Templates?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i="1" dirty="0" smtClean="0"/>
              <a:t>(Level set from Azure Portal)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Azure Resources</a:t>
            </a:r>
          </a:p>
          <a:p>
            <a:pPr lvl="1"/>
            <a:r>
              <a:rPr lang="en-US" sz="3200" dirty="0" smtClean="0"/>
              <a:t>VM, storage account, network, firewall, database, </a:t>
            </a:r>
            <a:r>
              <a:rPr lang="is-IS" sz="3200" dirty="0" smtClean="0"/>
              <a:t>…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Azure </a:t>
            </a:r>
            <a:r>
              <a:rPr lang="en-US" sz="3600" dirty="0"/>
              <a:t>Resource </a:t>
            </a:r>
            <a:r>
              <a:rPr lang="en-US" sz="3600" dirty="0" smtClean="0"/>
              <a:t>Groups</a:t>
            </a:r>
            <a:endParaRPr lang="en-US" sz="3600" dirty="0" smtClean="0"/>
          </a:p>
          <a:p>
            <a:pPr lvl="1"/>
            <a:r>
              <a:rPr lang="en-US" sz="3200" dirty="0" smtClean="0"/>
              <a:t>Named collection of Azure Resources</a:t>
            </a:r>
          </a:p>
          <a:p>
            <a:pPr lvl="1"/>
            <a:r>
              <a:rPr lang="en-US" sz="3200" dirty="0" smtClean="0"/>
              <a:t>RBAC, Policies, Billing Unit, Lifecycle Unit</a:t>
            </a:r>
          </a:p>
          <a:p>
            <a:pPr lvl="1"/>
            <a:r>
              <a:rPr lang="en-US" sz="3200" dirty="0" smtClean="0"/>
              <a:t>Logical unit </a:t>
            </a:r>
            <a:r>
              <a:rPr lang="en-US" sz="3200" dirty="0"/>
              <a:t>of </a:t>
            </a:r>
            <a:r>
              <a:rPr lang="en-US" sz="3200" dirty="0" smtClean="0"/>
              <a:t>deployment</a:t>
            </a:r>
          </a:p>
          <a:p>
            <a:pPr lvl="1"/>
            <a:r>
              <a:rPr lang="en-US" sz="3200" dirty="0" smtClean="0"/>
              <a:t>Infrastructure </a:t>
            </a:r>
            <a:r>
              <a:rPr lang="en-US" sz="3200" dirty="0"/>
              <a:t>as code (control plane</a:t>
            </a:r>
            <a:r>
              <a:rPr lang="en-US" sz="32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524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Template JSON File 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2006" y="1690688"/>
            <a:ext cx="10781794" cy="4892992"/>
          </a:xfrm>
        </p:spPr>
        <p:txBody>
          <a:bodyPr/>
          <a:lstStyle/>
          <a:p>
            <a:r>
              <a:rPr lang="en-US" dirty="0"/>
              <a:t>{</a:t>
            </a:r>
          </a:p>
          <a:p>
            <a:r>
              <a:rPr lang="en-US" dirty="0"/>
              <a:t>  "$schema": </a:t>
            </a:r>
            <a:r>
              <a:rPr lang="en-US" dirty="0" smtClean="0"/>
              <a:t>"..."</a:t>
            </a:r>
            <a:endParaRPr lang="en-US" dirty="0"/>
          </a:p>
          <a:p>
            <a:r>
              <a:rPr lang="en-US" dirty="0"/>
              <a:t>  "</a:t>
            </a:r>
            <a:r>
              <a:rPr lang="en-US" dirty="0" err="1"/>
              <a:t>contentVersion</a:t>
            </a:r>
            <a:r>
              <a:rPr lang="en-US" dirty="0"/>
              <a:t>": </a:t>
            </a:r>
            <a:r>
              <a:rPr lang="en-US" dirty="0" smtClean="0"/>
              <a:t>"...",</a:t>
            </a:r>
            <a:endParaRPr lang="en-US" dirty="0"/>
          </a:p>
          <a:p>
            <a:r>
              <a:rPr lang="en-US" dirty="0"/>
              <a:t>  "parameters": </a:t>
            </a:r>
            <a:r>
              <a:rPr lang="en-US" dirty="0" smtClean="0"/>
              <a:t>{...},</a:t>
            </a:r>
            <a:endParaRPr lang="en-US" dirty="0"/>
          </a:p>
          <a:p>
            <a:r>
              <a:rPr lang="en-US" dirty="0"/>
              <a:t>  "variables": </a:t>
            </a:r>
            <a:r>
              <a:rPr lang="en-US" dirty="0" smtClean="0"/>
              <a:t>{...},</a:t>
            </a:r>
            <a:endParaRPr lang="en-US" dirty="0"/>
          </a:p>
          <a:p>
            <a:r>
              <a:rPr lang="en-US" dirty="0"/>
              <a:t>  "resources": </a:t>
            </a:r>
            <a:r>
              <a:rPr lang="en-US" dirty="0" smtClean="0"/>
              <a:t>[...],</a:t>
            </a:r>
            <a:endParaRPr lang="en-US" dirty="0"/>
          </a:p>
          <a:p>
            <a:r>
              <a:rPr lang="en-US" dirty="0"/>
              <a:t>  "outputs": </a:t>
            </a:r>
            <a:r>
              <a:rPr lang="en-US" dirty="0" smtClean="0"/>
              <a:t>{...}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956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ARM Templates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500" dirty="0"/>
              <a:t>Tool </a:t>
            </a:r>
            <a:r>
              <a:rPr lang="en-US" sz="3500" dirty="0" smtClean="0"/>
              <a:t>ecosystem (“the chosen one”)</a:t>
            </a:r>
            <a:endParaRPr lang="en-US" sz="3500" dirty="0"/>
          </a:p>
          <a:p>
            <a:pPr lvl="1"/>
            <a:r>
              <a:rPr lang="en-US" sz="3200" dirty="0"/>
              <a:t>Common collaboration format/structure</a:t>
            </a:r>
          </a:p>
          <a:p>
            <a:pPr lvl="1"/>
            <a:r>
              <a:rPr lang="en-US" sz="3200" dirty="0"/>
              <a:t>Does not require PowerShell</a:t>
            </a:r>
          </a:p>
          <a:p>
            <a:pPr lvl="1"/>
            <a:r>
              <a:rPr lang="en-US" sz="3200" dirty="0"/>
              <a:t>Which is </a:t>
            </a:r>
            <a:r>
              <a:rPr lang="en-US" sz="3200" dirty="0" err="1"/>
              <a:t>kinda</a:t>
            </a:r>
            <a:r>
              <a:rPr lang="en-US" sz="3200" dirty="0"/>
              <a:t> the point </a:t>
            </a:r>
            <a:r>
              <a:rPr lang="en-US" sz="3200" dirty="0">
                <a:sym typeface="Wingdings"/>
              </a:rPr>
              <a:t>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500" dirty="0" smtClean="0"/>
              <a:t>Deployments getting more sophisticated</a:t>
            </a:r>
          </a:p>
          <a:p>
            <a:pPr lvl="1"/>
            <a:r>
              <a:rPr lang="en-US" sz="3200" dirty="0" smtClean="0"/>
              <a:t>More possible services = more moving parts</a:t>
            </a:r>
          </a:p>
          <a:p>
            <a:pPr lvl="1"/>
            <a:r>
              <a:rPr lang="en-US" sz="3200" dirty="0" smtClean="0"/>
              <a:t>More sophisticated usage = more moving parts</a:t>
            </a:r>
          </a:p>
          <a:p>
            <a:pPr lvl="1"/>
            <a:r>
              <a:rPr lang="en-US" sz="3200" dirty="0" smtClean="0"/>
              <a:t>Separation of Duties</a:t>
            </a:r>
          </a:p>
          <a:p>
            <a:pPr lvl="1"/>
            <a:r>
              <a:rPr lang="en-US" sz="3200" dirty="0" smtClean="0"/>
              <a:t>Stability</a:t>
            </a:r>
            <a:r>
              <a:rPr lang="en-US" sz="3200" dirty="0"/>
              <a:t> </a:t>
            </a:r>
            <a:r>
              <a:rPr lang="en-US" sz="3200" dirty="0" smtClean="0"/>
              <a:t>&amp; Predictability with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–Mode Complete</a:t>
            </a:r>
          </a:p>
        </p:txBody>
      </p:sp>
    </p:spTree>
    <p:extLst>
      <p:ext uri="{BB962C8B-B14F-4D97-AF65-F5344CB8AC3E}">
        <p14:creationId xmlns:p14="http://schemas.microsoft.com/office/powerpoint/2010/main" val="53438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ARM Templates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500" dirty="0"/>
              <a:t>Tool </a:t>
            </a:r>
            <a:r>
              <a:rPr lang="en-US" sz="3500" dirty="0" smtClean="0"/>
              <a:t>ecosystem (“the chosen one”)</a:t>
            </a:r>
            <a:endParaRPr lang="en-US" sz="3500" dirty="0"/>
          </a:p>
          <a:p>
            <a:pPr lvl="1"/>
            <a:r>
              <a:rPr lang="en-US" sz="3200" dirty="0"/>
              <a:t>Common collaboration format/structure</a:t>
            </a:r>
          </a:p>
          <a:p>
            <a:pPr lvl="1"/>
            <a:r>
              <a:rPr lang="en-US" sz="3200" dirty="0"/>
              <a:t>Does not require PowerShell</a:t>
            </a:r>
          </a:p>
          <a:p>
            <a:pPr lvl="1"/>
            <a:r>
              <a:rPr lang="en-US" sz="3200" dirty="0"/>
              <a:t>Which is </a:t>
            </a:r>
            <a:r>
              <a:rPr lang="en-US" sz="3200" dirty="0" err="1"/>
              <a:t>kinda</a:t>
            </a:r>
            <a:r>
              <a:rPr lang="en-US" sz="3200" dirty="0"/>
              <a:t> the point </a:t>
            </a:r>
            <a:r>
              <a:rPr lang="en-US" sz="3200" dirty="0">
                <a:sym typeface="Wingdings"/>
              </a:rPr>
              <a:t>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500" dirty="0" smtClean="0"/>
              <a:t>Deployments getting more sophisticated</a:t>
            </a:r>
          </a:p>
          <a:p>
            <a:pPr lvl="1"/>
            <a:r>
              <a:rPr lang="en-US" sz="3200" dirty="0" smtClean="0"/>
              <a:t>More possible services = more moving parts</a:t>
            </a:r>
          </a:p>
          <a:p>
            <a:pPr lvl="1"/>
            <a:r>
              <a:rPr lang="en-US" sz="3200" dirty="0" smtClean="0"/>
              <a:t>More sophisticated usage = more moving parts</a:t>
            </a:r>
          </a:p>
          <a:p>
            <a:pPr lvl="1"/>
            <a:r>
              <a:rPr lang="en-US" sz="3200" b="1" dirty="0" smtClean="0">
                <a:solidFill>
                  <a:srgbClr val="FF0000"/>
                </a:solidFill>
              </a:rPr>
              <a:t>Separation of Duties</a:t>
            </a:r>
          </a:p>
          <a:p>
            <a:pPr lvl="1"/>
            <a:r>
              <a:rPr lang="en-US" sz="3200" b="1" dirty="0" smtClean="0">
                <a:solidFill>
                  <a:srgbClr val="FF0000"/>
                </a:solidFill>
              </a:rPr>
              <a:t>Stability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smtClean="0">
                <a:solidFill>
                  <a:srgbClr val="FF0000"/>
                </a:solidFill>
              </a:rPr>
              <a:t>&amp; Predictability with </a:t>
            </a:r>
            <a:r>
              <a:rPr lang="en-US" sz="3200" b="1" dirty="0" smtClean="0">
                <a:solidFill>
                  <a:srgbClr val="00B0F0"/>
                </a:solidFill>
                <a:latin typeface="Consolas" charset="0"/>
                <a:ea typeface="Consolas" charset="0"/>
                <a:cs typeface="Consolas" charset="0"/>
              </a:rPr>
              <a:t>–Mode Complete</a:t>
            </a:r>
          </a:p>
        </p:txBody>
      </p:sp>
    </p:spTree>
    <p:extLst>
      <p:ext uri="{BB962C8B-B14F-4D97-AF65-F5344CB8AC3E}">
        <p14:creationId xmlns:p14="http://schemas.microsoft.com/office/powerpoint/2010/main" val="20997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Invoke ARM Template from PowerShell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Azure PowerShell Cmdlets</a:t>
            </a:r>
          </a:p>
          <a:p>
            <a:pPr lvl="1"/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Install-Module </a:t>
            </a:r>
            <a:r>
              <a:rPr lang="en-US" sz="3200" dirty="0" err="1" smtClean="0">
                <a:latin typeface="Consolas" charset="0"/>
                <a:ea typeface="Consolas" charset="0"/>
                <a:cs typeface="Consolas" charset="0"/>
              </a:rPr>
              <a:t>AzureRM</a:t>
            </a:r>
            <a:endParaRPr lang="en-US" sz="32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Import-Module </a:t>
            </a:r>
            <a:r>
              <a:rPr lang="en-US" sz="3200" dirty="0" err="1" smtClean="0">
                <a:latin typeface="Consolas" charset="0"/>
                <a:ea typeface="Consolas" charset="0"/>
                <a:cs typeface="Consolas" charset="0"/>
              </a:rPr>
              <a:t>AzureRM</a:t>
            </a: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Execute from PowerShell</a:t>
            </a:r>
            <a:endParaRPr lang="en-US" sz="3600" dirty="0"/>
          </a:p>
          <a:p>
            <a:pPr marL="457200" lvl="1" indent="0">
              <a:buNone/>
            </a:pPr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New-</a:t>
            </a:r>
            <a:r>
              <a:rPr lang="en-US" sz="3200" b="1" dirty="0" err="1">
                <a:latin typeface="Consolas" charset="0"/>
                <a:ea typeface="Consolas" charset="0"/>
                <a:cs typeface="Consolas" charset="0"/>
              </a:rPr>
              <a:t>AzureRmResourceGroupDeployment</a:t>
            </a:r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`</a:t>
            </a:r>
            <a:br>
              <a:rPr lang="en-US" sz="32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  -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Mode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Complete ` # Incremental</a:t>
            </a:r>
            <a:br>
              <a:rPr lang="en-US" sz="3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3200" b="1" dirty="0" err="1">
                <a:latin typeface="Consolas" charset="0"/>
                <a:ea typeface="Consolas" charset="0"/>
                <a:cs typeface="Consolas" charset="0"/>
              </a:rPr>
              <a:t>ResourceGroupName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$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resourceGroupName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`</a:t>
            </a:r>
            <a:br>
              <a:rPr lang="en-US" sz="3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3200" b="1" dirty="0" err="1">
                <a:latin typeface="Consolas" charset="0"/>
                <a:ea typeface="Consolas" charset="0"/>
                <a:cs typeface="Consolas" charset="0"/>
              </a:rPr>
              <a:t>TemplateFile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$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templateFilePath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`</a:t>
            </a:r>
            <a:br>
              <a:rPr lang="en-US" sz="3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  -</a:t>
            </a:r>
            <a:r>
              <a:rPr lang="en-US" sz="3200" b="1" dirty="0" err="1">
                <a:latin typeface="Consolas" charset="0"/>
                <a:ea typeface="Consolas" charset="0"/>
                <a:cs typeface="Consolas" charset="0"/>
              </a:rPr>
              <a:t>TemplateParameterFile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$</a:t>
            </a:r>
            <a:r>
              <a:rPr lang="en-US" sz="3200" dirty="0" err="1" smtClean="0">
                <a:latin typeface="Consolas" charset="0"/>
                <a:ea typeface="Consolas" charset="0"/>
                <a:cs typeface="Consolas" charset="0"/>
              </a:rPr>
              <a:t>parametersFilePath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 </a:t>
            </a:r>
          </a:p>
          <a:p>
            <a:pPr lvl="1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50689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12520</TotalTime>
  <Words>599</Words>
  <Application>Microsoft Macintosh PowerPoint</Application>
  <PresentationFormat>Widescreen</PresentationFormat>
  <Paragraphs>158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Calibri</vt:lpstr>
      <vt:lpstr>Calibri Light</vt:lpstr>
      <vt:lpstr>Consolas</vt:lpstr>
      <vt:lpstr>Copperplate Gothic Bold</vt:lpstr>
      <vt:lpstr>Lucida Console</vt:lpstr>
      <vt:lpstr>Script MT Bold</vt:lpstr>
      <vt:lpstr>Segoe UI</vt:lpstr>
      <vt:lpstr>Wingdings</vt:lpstr>
      <vt:lpstr>Arial</vt:lpstr>
      <vt:lpstr>Office Theme</vt:lpstr>
      <vt:lpstr>PowerPoint Presentation</vt:lpstr>
      <vt:lpstr>PowerPoint Presentation</vt:lpstr>
      <vt:lpstr>What questions will this talk answer?</vt:lpstr>
      <vt:lpstr>PART I</vt:lpstr>
      <vt:lpstr>Key Concepts: What are ARM Templates?</vt:lpstr>
      <vt:lpstr>ARM Template JSON File Structure</vt:lpstr>
      <vt:lpstr>Why do ARM Templates Matter?</vt:lpstr>
      <vt:lpstr>Why do ARM Templates Matter?</vt:lpstr>
      <vt:lpstr>Invoke ARM Template from PowerShell </vt:lpstr>
      <vt:lpstr>Questions?</vt:lpstr>
      <vt:lpstr>PART II</vt:lpstr>
      <vt:lpstr>ARM Template JSON File Structure</vt:lpstr>
      <vt:lpstr>ARM Template Community Gallery on Github</vt:lpstr>
      <vt:lpstr>Tools &amp; Docs</vt:lpstr>
      <vt:lpstr>VS Code – installing ARM Tools extension</vt:lpstr>
      <vt:lpstr>Debugging Tips</vt:lpstr>
      <vt:lpstr>Questions?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237</cp:revision>
  <dcterms:created xsi:type="dcterms:W3CDTF">2017-02-24T15:33:49Z</dcterms:created>
  <dcterms:modified xsi:type="dcterms:W3CDTF">2017-06-02T16:17:24Z</dcterms:modified>
</cp:coreProperties>
</file>